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71" r:id="rId4"/>
    <p:sldId id="28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7" r:id="rId15"/>
    <p:sldId id="285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05129-C714-C14A-B354-8BD4BD44A591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F5FE0-6AFF-4744-AF28-D1FACB964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5FE0-6AFF-4744-AF28-D1FACB9648B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5FE0-6AFF-4744-AF28-D1FACB9648B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E7D4-668A-8A44-A89C-FCF04740B52F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AD81-AB21-BB46-B2C0-C9CF7637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E7D4-668A-8A44-A89C-FCF04740B52F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AD81-AB21-BB46-B2C0-C9CF7637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E7D4-668A-8A44-A89C-FCF04740B52F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AD81-AB21-BB46-B2C0-C9CF7637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E7D4-668A-8A44-A89C-FCF04740B52F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AD81-AB21-BB46-B2C0-C9CF7637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E7D4-668A-8A44-A89C-FCF04740B52F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AD81-AB21-BB46-B2C0-C9CF7637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E7D4-668A-8A44-A89C-FCF04740B52F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AD81-AB21-BB46-B2C0-C9CF7637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E7D4-668A-8A44-A89C-FCF04740B52F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AD81-AB21-BB46-B2C0-C9CF7637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E7D4-668A-8A44-A89C-FCF04740B52F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AD81-AB21-BB46-B2C0-C9CF7637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E7D4-668A-8A44-A89C-FCF04740B52F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AD81-AB21-BB46-B2C0-C9CF7637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E7D4-668A-8A44-A89C-FCF04740B52F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AD81-AB21-BB46-B2C0-C9CF7637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E7D4-668A-8A44-A89C-FCF04740B52F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AD81-AB21-BB46-B2C0-C9CF7637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chemeClr val="tx1">
                <a:lumMod val="65000"/>
                <a:lumOff val="35000"/>
              </a:schemeClr>
            </a:gs>
            <a:gs pos="67000">
              <a:schemeClr val="accent3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1E7D4-668A-8A44-A89C-FCF04740B52F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AD81-AB21-BB46-B2C0-C9CF76373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Lex Corpuz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A Coherent Search for Gravitational Waves from Core Collapse Supernovae</a:t>
            </a:r>
            <a:endParaRPr lang="en-US" dirty="0"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pic>
        <p:nvPicPr>
          <p:cNvPr id="5" name="Picture 4" descr="ERAUelcOnWhi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6096000"/>
            <a:ext cx="2621756" cy="5991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lsc.gif"/>
          <p:cNvPicPr>
            <a:picLocks noChangeAspect="1"/>
          </p:cNvPicPr>
          <p:nvPr/>
        </p:nvPicPr>
        <p:blipFill>
          <a:blip r:embed="rId3"/>
          <a:srcRect b="16582"/>
          <a:stretch>
            <a:fillRect/>
          </a:stretch>
        </p:blipFill>
        <p:spPr>
          <a:xfrm>
            <a:off x="259557" y="6106459"/>
            <a:ext cx="2331243" cy="599141"/>
          </a:xfrm>
          <a:prstGeom prst="rect">
            <a:avLst/>
          </a:prstGeom>
        </p:spPr>
      </p:pic>
      <p:pic>
        <p:nvPicPr>
          <p:cNvPr id="7" name="Picture 6" descr="Cwb_logo_ext_bold_alph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88795"/>
            <a:ext cx="1524793" cy="1216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select a region to target?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 Signatures (Gamma Ray Bursts, Optical, X-Ray, radio, etc…)</a:t>
            </a:r>
          </a:p>
          <a:p>
            <a:r>
              <a:rPr lang="en-US" dirty="0" smtClean="0"/>
              <a:t>EM Signatures can give us the direction and the general time of an event that may have generated a gravitational wave</a:t>
            </a:r>
          </a:p>
          <a:p>
            <a:r>
              <a:rPr lang="en-US" dirty="0" smtClean="0"/>
              <a:t>My search uses optically discovered supernovae and known light curves to gain both a target region AND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362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Phase 1:</a:t>
            </a:r>
            <a:br>
              <a:rPr lang="en-US" sz="4800" dirty="0" smtClean="0"/>
            </a:br>
            <a:r>
              <a:rPr lang="en-US" sz="4800" dirty="0" smtClean="0"/>
              <a:t>Network Sensitivities and Efficiencies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04800"/>
            <a:ext cx="8229600" cy="5973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first task is to figure out how sensitive our detector network is to the region of the sky in which our target resides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We are implementing all the available</a:t>
            </a:r>
            <a:r>
              <a:rPr lang="en-US" sz="3200" dirty="0" smtClean="0"/>
              <a:t> interferometers </a:t>
            </a:r>
            <a:r>
              <a:rPr lang="en-US" sz="3200" dirty="0" smtClean="0"/>
              <a:t>we are using for our search are the Hanford </a:t>
            </a:r>
            <a:r>
              <a:rPr lang="en-US" sz="3200" dirty="0" smtClean="0"/>
              <a:t>1&amp;2, </a:t>
            </a:r>
            <a:r>
              <a:rPr lang="en-US" sz="3200" dirty="0" smtClean="0"/>
              <a:t>Livingston,</a:t>
            </a:r>
            <a:r>
              <a:rPr lang="en-US" sz="3200" dirty="0" smtClean="0"/>
              <a:t> GEO, and </a:t>
            </a:r>
            <a:r>
              <a:rPr lang="en-US" sz="3200" dirty="0" smtClean="0"/>
              <a:t>Virgo detectors. These are located in Washington, Louisiana,</a:t>
            </a:r>
            <a:r>
              <a:rPr lang="en-US" sz="3200" dirty="0" smtClean="0"/>
              <a:t> Germany, and </a:t>
            </a:r>
            <a:r>
              <a:rPr lang="en-US" sz="3200" dirty="0" smtClean="0"/>
              <a:t>Italy respectively.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Together,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they form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various networks that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used to triangulate and measure incoming waves.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66800" y="152400"/>
            <a:ext cx="7010400" cy="6419066"/>
            <a:chOff x="685800" y="152400"/>
            <a:chExt cx="7010400" cy="6419066"/>
          </a:xfrm>
        </p:grpSpPr>
        <p:pic>
          <p:nvPicPr>
            <p:cNvPr id="4" name="Picture 3" descr="arghh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152400"/>
              <a:ext cx="7010400" cy="3308032"/>
            </a:xfrm>
            <a:prstGeom prst="rect">
              <a:avLst/>
            </a:prstGeom>
          </p:spPr>
        </p:pic>
        <p:pic>
          <p:nvPicPr>
            <p:cNvPr id="5" name="Picture 4" descr="SN_ID_2009ib_2009-08-06_00_00_00_UTC_Thu_DPF_Fc_Network__H1_L1_V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3263433"/>
              <a:ext cx="7010400" cy="3308033"/>
            </a:xfrm>
            <a:prstGeom prst="rect">
              <a:avLst/>
            </a:prstGeom>
          </p:spPr>
        </p:pic>
      </p:grpSp>
      <p:pic>
        <p:nvPicPr>
          <p:cNvPr id="7" name="Picture 6" descr="Screen shot 2011-03-07 at 10.44.0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0655"/>
            <a:ext cx="4841435" cy="1547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dirty="0" smtClean="0"/>
              <a:t>How Sensitive are our networks?</a:t>
            </a:r>
            <a:br>
              <a:rPr lang="en-US" sz="2600" dirty="0" smtClean="0"/>
            </a:br>
            <a:r>
              <a:rPr lang="en-US" sz="2600" dirty="0" smtClean="0"/>
              <a:t>What Can we see?</a:t>
            </a:r>
            <a:endParaRPr lang="en-US" sz="2600" dirty="0"/>
          </a:p>
        </p:txBody>
      </p:sp>
      <p:pic>
        <p:nvPicPr>
          <p:cNvPr id="11" name="Picture 10" descr="Screen shot 2012-04-10 at 10.04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1090"/>
            <a:ext cx="4572000" cy="3676910"/>
          </a:xfrm>
          <a:prstGeom prst="rect">
            <a:avLst/>
          </a:prstGeom>
        </p:spPr>
      </p:pic>
      <p:pic>
        <p:nvPicPr>
          <p:cNvPr id="12" name="Picture 11" descr="Screen shot 2012-04-10 at 10.06.2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81089"/>
            <a:ext cx="4756150" cy="36769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95400" y="2057400"/>
            <a:ext cx="2097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 </a:t>
            </a:r>
            <a:r>
              <a:rPr lang="en-US" dirty="0" smtClean="0"/>
              <a:t>D</a:t>
            </a:r>
            <a:r>
              <a:rPr lang="en-US" dirty="0" smtClean="0"/>
              <a:t>etector Network:</a:t>
            </a:r>
            <a:br>
              <a:rPr lang="en-US" dirty="0" smtClean="0"/>
            </a:br>
            <a:r>
              <a:rPr lang="en-US" dirty="0" smtClean="0"/>
              <a:t>L1H1H2V1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2057400"/>
            <a:ext cx="2097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D</a:t>
            </a:r>
            <a:r>
              <a:rPr lang="en-US" dirty="0" smtClean="0"/>
              <a:t>etector Network:</a:t>
            </a:r>
            <a:br>
              <a:rPr lang="en-US" dirty="0" smtClean="0"/>
            </a:br>
            <a:r>
              <a:rPr lang="en-US" dirty="0" smtClean="0"/>
              <a:t>G1V1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Can We Trust Such Small Measurements?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Let’s look at the noise:</a:t>
            </a:r>
            <a:endParaRPr lang="en-US" dirty="0"/>
          </a:p>
        </p:txBody>
      </p:sp>
      <p:pic>
        <p:nvPicPr>
          <p:cNvPr id="6" name="Picture 5" descr="Screen shot 2011-03-07 at 10.49.1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9500"/>
            <a:ext cx="9144000" cy="4203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Range Estimates of Different Waveforms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200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7638" y="6550223"/>
            <a:ext cx="4506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Dr. Lucia </a:t>
            </a:r>
            <a:r>
              <a:rPr lang="en-US" sz="1400" dirty="0" err="1" smtClean="0"/>
              <a:t>Santamaria</a:t>
            </a:r>
            <a:r>
              <a:rPr lang="en-US" sz="1400" dirty="0" smtClean="0"/>
              <a:t>, Caltech GWPAW February Conference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752600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Currently: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Phase </a:t>
            </a:r>
            <a:r>
              <a:rPr lang="en-US" sz="4000" dirty="0" smtClean="0"/>
              <a:t>2:</a:t>
            </a:r>
            <a:br>
              <a:rPr lang="en-US" sz="4000" dirty="0" smtClean="0"/>
            </a:br>
            <a:r>
              <a:rPr lang="en-US" sz="4000" dirty="0" smtClean="0"/>
              <a:t>Performing the Actual Search</a:t>
            </a:r>
            <a:endParaRPr lang="en-US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5146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Do: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 3: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Compile Search Results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1910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 4: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Producing a paper to be reviewed by the LIGO Scientific Community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4" name="Picture 3" descr="Screen shot 2011-02-28 at 1.09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407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6473825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Peter </a:t>
            </a:r>
            <a:r>
              <a:rPr lang="en-US" sz="1200" dirty="0" err="1" smtClean="0"/>
              <a:t>Shawhan</a:t>
            </a:r>
            <a:r>
              <a:rPr lang="en-US" sz="1200" dirty="0" smtClean="0"/>
              <a:t> GWPAW PPT February 2011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~10</a:t>
            </a:r>
            <a:r>
              <a:rPr lang="en-US" sz="3600" baseline="30000" dirty="0" smtClean="0">
                <a:solidFill>
                  <a:schemeClr val="accent6"/>
                </a:solidFill>
              </a:rPr>
              <a:t>46 </a:t>
            </a:r>
            <a:r>
              <a:rPr lang="en-US" sz="3600" dirty="0" smtClean="0">
                <a:solidFill>
                  <a:schemeClr val="accent6"/>
                </a:solidFill>
              </a:rPr>
              <a:t>Joules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1752600"/>
            <a:ext cx="35317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F79646"/>
                </a:solidFill>
              </a:rPr>
              <a:t>~2.4x10</a:t>
            </a:r>
            <a:r>
              <a:rPr lang="en-US" sz="3100" baseline="30000" dirty="0" smtClean="0">
                <a:solidFill>
                  <a:srgbClr val="F79646"/>
                </a:solidFill>
              </a:rPr>
              <a:t>31</a:t>
            </a:r>
            <a:r>
              <a:rPr lang="en-US" sz="3100" dirty="0" smtClean="0">
                <a:solidFill>
                  <a:srgbClr val="F79646"/>
                </a:solidFill>
              </a:rPr>
              <a:t> Megatons</a:t>
            </a:r>
            <a:endParaRPr lang="en-US" sz="3100" dirty="0">
              <a:solidFill>
                <a:srgbClr val="F7964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398931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~10</a:t>
            </a:r>
            <a:r>
              <a:rPr lang="en-US" sz="2000" baseline="30000" dirty="0" smtClean="0">
                <a:solidFill>
                  <a:schemeClr val="accent6"/>
                </a:solidFill>
              </a:rPr>
              <a:t>16</a:t>
            </a:r>
            <a:r>
              <a:rPr lang="en-US" sz="2000" dirty="0" smtClean="0">
                <a:solidFill>
                  <a:schemeClr val="accent6"/>
                </a:solidFill>
              </a:rPr>
              <a:t> times the annual output of the sun.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currently are unclear as to the exact mechanism which causes a SN to actually explode.</a:t>
            </a:r>
          </a:p>
          <a:p>
            <a:r>
              <a:rPr lang="en-US" dirty="0" smtClean="0"/>
              <a:t>Our List of plausible theories are:</a:t>
            </a:r>
          </a:p>
          <a:p>
            <a:pPr lvl="1"/>
            <a:r>
              <a:rPr lang="en-US" dirty="0" smtClean="0"/>
              <a:t>Convection/SASI (Neutrino/Lepton Gradients)</a:t>
            </a:r>
          </a:p>
          <a:p>
            <a:pPr lvl="1"/>
            <a:r>
              <a:rPr lang="en-US" dirty="0" err="1" smtClean="0"/>
              <a:t>Protoneutron</a:t>
            </a:r>
            <a:r>
              <a:rPr lang="en-US" dirty="0" smtClean="0"/>
              <a:t> Star </a:t>
            </a:r>
            <a:r>
              <a:rPr lang="en-US" dirty="0" err="1" smtClean="0"/>
              <a:t>g</a:t>
            </a:r>
            <a:r>
              <a:rPr lang="en-US" dirty="0" smtClean="0"/>
              <a:t>-mode pulsations</a:t>
            </a:r>
          </a:p>
          <a:p>
            <a:pPr lvl="1"/>
            <a:r>
              <a:rPr lang="en-US" dirty="0" smtClean="0"/>
              <a:t>Acoustic </a:t>
            </a:r>
            <a:r>
              <a:rPr lang="en-US" dirty="0" smtClean="0"/>
              <a:t>Bounce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Any GW search with a candidate </a:t>
            </a:r>
            <a:r>
              <a:rPr lang="en-US" dirty="0" err="1" smtClean="0"/>
              <a:t>event(s</a:t>
            </a:r>
            <a:r>
              <a:rPr lang="en-US" dirty="0" smtClean="0"/>
              <a:t>) must be able to answer the following questions: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62000" y="2059974"/>
            <a:ext cx="7848600" cy="4112226"/>
            <a:chOff x="762000" y="2059974"/>
            <a:chExt cx="7848600" cy="4112226"/>
          </a:xfrm>
        </p:grpSpPr>
        <p:sp>
          <p:nvSpPr>
            <p:cNvPr id="9" name="Rectangle 8"/>
            <p:cNvSpPr/>
            <p:nvPr/>
          </p:nvSpPr>
          <p:spPr>
            <a:xfrm>
              <a:off x="838200" y="3581400"/>
              <a:ext cx="1524000" cy="82296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6" name="Group 15"/>
            <p:cNvGrpSpPr/>
            <p:nvPr/>
          </p:nvGrpSpPr>
          <p:grpSpPr>
            <a:xfrm>
              <a:off x="3200400" y="2059974"/>
              <a:ext cx="2438400" cy="4112226"/>
              <a:chOff x="3200400" y="2059974"/>
              <a:chExt cx="2438400" cy="411222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200400" y="2059974"/>
                <a:ext cx="2438400" cy="82296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1" name="TextBox 10"/>
              <p:cNvSpPr txBox="1"/>
              <p:nvPr/>
            </p:nvSpPr>
            <p:spPr>
              <a:xfrm>
                <a:off x="3733800" y="2133600"/>
                <a:ext cx="13934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Foreground</a:t>
                </a:r>
              </a:p>
              <a:p>
                <a:pPr algn="ctr"/>
                <a:r>
                  <a:rPr lang="en-US" sz="2000" dirty="0" smtClean="0"/>
                  <a:t>Candidate </a:t>
                </a:r>
                <a:endParaRPr lang="en-US" sz="20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200400" y="3581400"/>
                <a:ext cx="2438400" cy="82296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3" name="TextBox 12"/>
              <p:cNvSpPr txBox="1"/>
              <p:nvPr/>
            </p:nvSpPr>
            <p:spPr>
              <a:xfrm>
                <a:off x="3581400" y="3657600"/>
                <a:ext cx="16995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Is the Candidate</a:t>
                </a:r>
              </a:p>
              <a:p>
                <a:pPr algn="ctr"/>
                <a:r>
                  <a:rPr lang="en-US" dirty="0" smtClean="0"/>
                  <a:t>Significant?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200400" y="5349240"/>
                <a:ext cx="2438400" cy="82296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5" name="TextBox 14"/>
              <p:cNvSpPr txBox="1"/>
              <p:nvPr/>
            </p:nvSpPr>
            <p:spPr>
              <a:xfrm>
                <a:off x="3581400" y="5410200"/>
                <a:ext cx="17447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How to calculate</a:t>
                </a:r>
              </a:p>
              <a:p>
                <a:pPr algn="ctr"/>
                <a:r>
                  <a:rPr lang="en-US" dirty="0" smtClean="0"/>
                  <a:t>an upper limit?</a:t>
                </a:r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991693" y="3657600"/>
              <a:ext cx="12943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Background</a:t>
              </a:r>
            </a:p>
            <a:p>
              <a:pPr algn="ctr"/>
              <a:r>
                <a:rPr lang="en-US" dirty="0" smtClean="0"/>
                <a:t>Estimation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2000" y="5349240"/>
              <a:ext cx="1524000" cy="82296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995849" y="5449669"/>
              <a:ext cx="11377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Search</a:t>
              </a:r>
            </a:p>
            <a:p>
              <a:pPr algn="ctr"/>
              <a:r>
                <a:rPr lang="en-US" dirty="0" smtClean="0"/>
                <a:t>Sensitivity</a:t>
              </a:r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324600" y="3581400"/>
              <a:ext cx="2286000" cy="2514600"/>
              <a:chOff x="6172200" y="3581400"/>
              <a:chExt cx="2286000" cy="2514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187440" y="3581400"/>
                <a:ext cx="2270760" cy="82296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8" name="Rectangle 7"/>
              <p:cNvSpPr/>
              <p:nvPr/>
            </p:nvSpPr>
            <p:spPr>
              <a:xfrm>
                <a:off x="6172200" y="5273040"/>
                <a:ext cx="2286000" cy="82296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0" name="TextBox 19"/>
              <p:cNvSpPr txBox="1"/>
              <p:nvPr/>
            </p:nvSpPr>
            <p:spPr>
              <a:xfrm>
                <a:off x="6436614" y="3581400"/>
                <a:ext cx="171678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POSSIBLE</a:t>
                </a:r>
              </a:p>
              <a:p>
                <a:pPr algn="ctr"/>
                <a:r>
                  <a:rPr lang="en-US" sz="2400" dirty="0" smtClean="0"/>
                  <a:t>DETECTION!</a:t>
                </a:r>
                <a:endParaRPr lang="en-US" sz="2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36614" y="5349240"/>
                <a:ext cx="1772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How to Calculate</a:t>
                </a:r>
              </a:p>
              <a:p>
                <a:pPr algn="ctr"/>
                <a:r>
                  <a:rPr lang="en-US" dirty="0" smtClean="0"/>
                  <a:t>Source rate?</a:t>
                </a:r>
                <a:endParaRPr lang="en-US" dirty="0"/>
              </a:p>
            </p:txBody>
          </p:sp>
        </p:grpSp>
        <p:cxnSp>
          <p:nvCxnSpPr>
            <p:cNvPr id="24" name="Straight Arrow Connector 23"/>
            <p:cNvCxnSpPr>
              <a:stCxn id="12" idx="2"/>
              <a:endCxn id="14" idx="0"/>
            </p:cNvCxnSpPr>
            <p:nvPr/>
          </p:nvCxnSpPr>
          <p:spPr>
            <a:xfrm rot="5400000">
              <a:off x="3947160" y="4876800"/>
              <a:ext cx="9448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2" idx="3"/>
              <a:endCxn id="7" idx="1"/>
            </p:cNvCxnSpPr>
            <p:nvPr/>
          </p:nvCxnSpPr>
          <p:spPr>
            <a:xfrm>
              <a:off x="5638800" y="3992880"/>
              <a:ext cx="7010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7" idx="2"/>
              <a:endCxn id="8" idx="0"/>
            </p:cNvCxnSpPr>
            <p:nvPr/>
          </p:nvCxnSpPr>
          <p:spPr>
            <a:xfrm rot="5400000">
              <a:off x="7037070" y="4834890"/>
              <a:ext cx="868680" cy="76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9" idx="3"/>
              <a:endCxn id="12" idx="1"/>
            </p:cNvCxnSpPr>
            <p:nvPr/>
          </p:nvCxnSpPr>
          <p:spPr>
            <a:xfrm>
              <a:off x="2362200" y="3992880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8" idx="3"/>
              <a:endCxn id="14" idx="1"/>
            </p:cNvCxnSpPr>
            <p:nvPr/>
          </p:nvCxnSpPr>
          <p:spPr>
            <a:xfrm>
              <a:off x="2286000" y="576072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4" idx="2"/>
              <a:endCxn id="12" idx="0"/>
            </p:cNvCxnSpPr>
            <p:nvPr/>
          </p:nvCxnSpPr>
          <p:spPr>
            <a:xfrm rot="5400000">
              <a:off x="4070367" y="3232167"/>
              <a:ext cx="6984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886200" y="4724400"/>
              <a:ext cx="455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62683" y="3581400"/>
              <a:ext cx="48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smtClean="0"/>
              <a:t>Two Search Regimes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352800"/>
            <a:ext cx="28054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All-Sky Searches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Targeted Searches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All-Sky Search</a:t>
            </a:r>
            <a:endParaRPr lang="en-US" dirty="0"/>
          </a:p>
        </p:txBody>
      </p:sp>
      <p:pic>
        <p:nvPicPr>
          <p:cNvPr id="4" name="Picture 3" descr="MC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696200" cy="5448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All-Sky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You can search the whole sky at one time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There is a lot of background and noise that generate false detections making results harder to interpret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Search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3276600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By searching only a small area (1°x1° which is only 1/129,600) we have SIGNIFICANTLY less noise and thus our results are more conclusive (we have a higher confidence in detection candidates).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We miss everything that is entirely outside that 1°x1° 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477</Words>
  <Application>Microsoft Macintosh PowerPoint</Application>
  <PresentationFormat>On-screen Show (4:3)</PresentationFormat>
  <Paragraphs>66</Paragraphs>
  <Slides>17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 Coherent Search for Gravitational Waves from Core Collapse Supernovae</vt:lpstr>
      <vt:lpstr>Energy</vt:lpstr>
      <vt:lpstr>Waveforms</vt:lpstr>
      <vt:lpstr>Slide 4</vt:lpstr>
      <vt:lpstr>Two Search Regimes</vt:lpstr>
      <vt:lpstr>All-Sky Search</vt:lpstr>
      <vt:lpstr>All-Sky Search</vt:lpstr>
      <vt:lpstr>Targeted Search</vt:lpstr>
      <vt:lpstr>Targeted Search</vt:lpstr>
      <vt:lpstr>How do we select a region to target?</vt:lpstr>
      <vt:lpstr>Phase 1: Network Sensitivities and Efficiencies</vt:lpstr>
      <vt:lpstr>Slide 12</vt:lpstr>
      <vt:lpstr>Slide 13</vt:lpstr>
      <vt:lpstr>Slide 14</vt:lpstr>
      <vt:lpstr>Why Can We Trust Such Small Measurements?</vt:lpstr>
      <vt:lpstr>Range Estimates of Different Waveforms</vt:lpstr>
      <vt:lpstr>Currently: Phase 2: Performing the Actual Search</vt:lpstr>
    </vt:vector>
  </TitlesOfParts>
  <Company>Embry-Riddle Aeronautical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Lex Corpuz</dc:creator>
  <cp:lastModifiedBy>Lex Corpuz</cp:lastModifiedBy>
  <cp:revision>21</cp:revision>
  <dcterms:created xsi:type="dcterms:W3CDTF">2012-04-11T04:50:21Z</dcterms:created>
  <dcterms:modified xsi:type="dcterms:W3CDTF">2012-04-11T05:15:34Z</dcterms:modified>
</cp:coreProperties>
</file>